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82" r:id="rId3"/>
    <p:sldId id="269" r:id="rId4"/>
    <p:sldId id="274" r:id="rId5"/>
    <p:sldId id="279" r:id="rId6"/>
    <p:sldId id="275" r:id="rId7"/>
    <p:sldId id="276" r:id="rId8"/>
    <p:sldId id="277" r:id="rId9"/>
    <p:sldId id="278" r:id="rId10"/>
    <p:sldId id="280" r:id="rId11"/>
    <p:sldId id="281" r:id="rId12"/>
    <p:sldId id="283" r:id="rId13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İĞİT ATEŞ" initials="YA" lastIdx="1" clrIdx="0">
    <p:extLst>
      <p:ext uri="{19B8F6BF-5375-455C-9EA6-DF929625EA0E}">
        <p15:presenceInfo xmlns:p15="http://schemas.microsoft.com/office/powerpoint/2012/main" userId="S-1-5-21-3045862332-2820244324-2467610663-200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1T16:20:57.789" idx="1">
    <p:pos x="4556" y="77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1D5268-711E-4072-BE63-D8E6737C9BEB}" type="datetime1">
              <a:rPr lang="tr-TR" smtClean="0"/>
              <a:t>22.04.2020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B64F12-7C1E-4EE9-86D5-94943347CCD1}" type="datetime1">
              <a:rPr lang="tr-TR" smtClean="0"/>
              <a:t>22.04.2020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DBB8EE-779F-4499-A996-9E24238CC00C}" type="datetime1">
              <a:rPr lang="tr-TR" smtClean="0"/>
              <a:t>22.04.2020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B42269-AE24-40A7-A6DE-F89980C6BD33}" type="datetime1">
              <a:rPr lang="tr-TR" smtClean="0"/>
              <a:t>22.04.2020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CA3A55-BADC-4D3D-A02F-CAA1C0F2F60A}" type="datetime1">
              <a:rPr lang="tr-TR" smtClean="0"/>
              <a:t>22.04.2020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7556F9-E916-4C67-AFA2-BB2536A6FACE}" type="datetime1">
              <a:rPr lang="tr-TR" smtClean="0"/>
              <a:t>22.04.2020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9E15B-625C-4BB8-8BE9-D311CBE49FD0}" type="datetime1">
              <a:rPr lang="tr-TR" smtClean="0"/>
              <a:t>22.04.2020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003C5D-21C1-4356-AFAF-19BC79DB5C2F}" type="datetime1">
              <a:rPr lang="tr-TR" smtClean="0"/>
              <a:t>22.04.2020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2AE339-E54F-426C-8A36-852A2E4B541A}" type="datetime1">
              <a:rPr lang="tr-TR" smtClean="0"/>
              <a:t>22.04.2020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D9471-7A69-45A1-8A1C-581EEE6CE100}" type="datetime1">
              <a:rPr lang="tr-TR" smtClean="0"/>
              <a:t>22.04.2020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7293BD-B978-4830-9543-E23999792607}" type="datetime1">
              <a:rPr lang="tr-TR" smtClean="0"/>
              <a:t>22.04.2020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noProof="0" dirty="0">
                <a:solidFill>
                  <a:schemeClr val="tx2"/>
                </a:solidFill>
                <a:cs typeface="Arial" charset="0"/>
              </a:rPr>
              <a:t>Türkiye Odalar ve Borsalar Birliği</a:t>
            </a:r>
            <a:endParaRPr lang="en-US" sz="1600" b="1" noProof="0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tem.dsi.gov.t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44945" y="2382982"/>
            <a:ext cx="7885546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/>
              <a:t/>
            </a:r>
            <a:br>
              <a:rPr lang="tr-TR"/>
            </a:br>
            <a:r>
              <a:rPr lang="tr-TR" b="1" smtClean="0"/>
              <a:t>PANDEMİ SÜRECİNDE </a:t>
            </a:r>
            <a:br>
              <a:rPr lang="tr-TR" b="1" smtClean="0"/>
            </a:br>
            <a:r>
              <a:rPr lang="tr-TR" b="1" smtClean="0"/>
              <a:t>TARIM VE ORMAN BAKANLIĞI TARAFINDAN </a:t>
            </a:r>
            <a:br>
              <a:rPr lang="tr-TR" b="1" smtClean="0"/>
            </a:br>
            <a:r>
              <a:rPr lang="tr-TR" b="1" smtClean="0"/>
              <a:t>ALINAN TEDBİRLER </a:t>
            </a:r>
            <a:r>
              <a:rPr lang="tr-TR"/>
              <a:t/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677" y="627757"/>
            <a:ext cx="1620432" cy="162043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385" y="582324"/>
            <a:ext cx="1665865" cy="16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892" y="1163782"/>
            <a:ext cx="8623252" cy="5846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000" smtClean="0"/>
              <a:t>Tarım İşçileri Konulu Genelge Yayınlandı. (25.03.2020) «</a:t>
            </a:r>
            <a:r>
              <a:rPr lang="tr-TR" sz="2000" i="1" u="sng" smtClean="0"/>
              <a:t>Sayın Başkan’ın Tarım ve Orman Bakanı Bekir Pakdemirli’ye birebir konuyu iletmesi sonrası özellikle süreç hızlanmıştır</a:t>
            </a:r>
            <a:r>
              <a:rPr lang="tr-TR" sz="2000" smtClean="0"/>
              <a:t>»</a:t>
            </a:r>
          </a:p>
          <a:p>
            <a:pPr marL="0" indent="0" algn="just">
              <a:buNone/>
            </a:pPr>
            <a:endParaRPr lang="tr-TR" sz="2000" smtClean="0"/>
          </a:p>
          <a:p>
            <a:pPr algn="just"/>
            <a:r>
              <a:rPr lang="tr-TR" sz="2000" smtClean="0"/>
              <a:t>Valiler Başkanlığında İllerde Komisyon Kuruldu</a:t>
            </a:r>
          </a:p>
          <a:p>
            <a:pPr marL="0" indent="0" algn="just">
              <a:buNone/>
            </a:pPr>
            <a:endParaRPr lang="tr-TR" sz="2000" smtClean="0"/>
          </a:p>
          <a:p>
            <a:pPr algn="just"/>
            <a:r>
              <a:rPr lang="tr-TR" sz="2000" smtClean="0"/>
              <a:t>Mevsimlik Tarım İşçileri Seyahat İzni Kolaylaştı</a:t>
            </a:r>
          </a:p>
          <a:p>
            <a:pPr marL="0" indent="0" algn="just">
              <a:buNone/>
            </a:pPr>
            <a:endParaRPr lang="tr-TR" sz="2000" smtClean="0"/>
          </a:p>
          <a:p>
            <a:pPr algn="just"/>
            <a:r>
              <a:rPr lang="tr-TR" sz="2000" smtClean="0"/>
              <a:t>İl Umumi Hıfzısıhha Kararları Alındı</a:t>
            </a:r>
          </a:p>
          <a:p>
            <a:pPr marL="0" indent="0" algn="just">
              <a:buNone/>
            </a:pPr>
            <a:endParaRPr lang="tr-TR" sz="2000" smtClean="0"/>
          </a:p>
          <a:p>
            <a:pPr algn="just"/>
            <a:r>
              <a:rPr lang="tr-TR" sz="2000" smtClean="0"/>
              <a:t>Tarım ve Hayvancılık Sektörlerinde Çalışanların Ulaşım, Barınma ve Sağlık Konularının Valilik nezdinde yapılması sağlandı.</a:t>
            </a:r>
          </a:p>
          <a:p>
            <a:pPr algn="just"/>
            <a:endParaRPr lang="tr-TR" sz="2000"/>
          </a:p>
          <a:p>
            <a:pPr algn="just"/>
            <a:r>
              <a:rPr lang="tr-TR" sz="2000" smtClean="0"/>
              <a:t>23-24-25-26.04.2020 tarihli «Sokağa Çıkma Kısıtlamasından»</a:t>
            </a:r>
          </a:p>
          <a:p>
            <a:pPr lvl="1" algn="just"/>
            <a:r>
              <a:rPr lang="tr-TR" sz="1800" dirty="0"/>
              <a:t>Hayvan barınakları, hayvan çiftlikleri ve hayvan </a:t>
            </a:r>
            <a:r>
              <a:rPr lang="tr-TR" sz="1800"/>
              <a:t>bakım </a:t>
            </a:r>
            <a:r>
              <a:rPr lang="tr-TR" sz="1800" smtClean="0"/>
              <a:t>merkezleri</a:t>
            </a:r>
          </a:p>
          <a:p>
            <a:pPr lvl="1" algn="just"/>
            <a:r>
              <a:rPr lang="tr-TR" sz="1900"/>
              <a:t>Tarımsal üretimin devamlılığı için gerekli olan ekim-dikim, sulama-ilaçlama gibi faaliyetler kapsamında bölgesel özelliklere göre İl/İlçe Hıfzıssıhha Kurullarınca izin </a:t>
            </a:r>
            <a:r>
              <a:rPr lang="tr-TR" sz="1900" smtClean="0"/>
              <a:t>verilenler muaf tutulmuştur.</a:t>
            </a:r>
            <a:endParaRPr lang="tr-TR" sz="1900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535709" y="508000"/>
            <a:ext cx="7712364" cy="5818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TARIM ve HAYVANCILIK SEKTÖRÜNDE ÇALIŞANLAR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8787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73017"/>
            <a:ext cx="8697144" cy="5763491"/>
          </a:xfrm>
        </p:spPr>
        <p:txBody>
          <a:bodyPr>
            <a:normAutofit/>
          </a:bodyPr>
          <a:lstStyle/>
          <a:p>
            <a:r>
              <a:rPr lang="tr-TR" sz="2000"/>
              <a:t>Çiftçilerin sulama beyannamesi 15 Mart olan son tarih ilk aşamada 30 Nisan tarihine kadar </a:t>
            </a:r>
            <a:r>
              <a:rPr lang="tr-TR" sz="2000" smtClean="0"/>
              <a:t>uzatılmıştır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1800" smtClean="0"/>
              <a:t>Çiftçiler tarafından</a:t>
            </a:r>
            <a:r>
              <a:rPr lang="tr-TR" sz="1800"/>
              <a:t> </a:t>
            </a:r>
            <a:r>
              <a:rPr lang="tr-TR" sz="1800" u="sng">
                <a:hlinkClick r:id="rId2"/>
              </a:rPr>
              <a:t>www.sutem.dsi.gov.tr</a:t>
            </a:r>
            <a:r>
              <a:rPr lang="tr-TR" sz="1800"/>
              <a:t> adresi üzerinden de sulama birliklerine beyanname verilebilme olanağı </a:t>
            </a:r>
            <a:r>
              <a:rPr lang="tr-TR" sz="1800" smtClean="0"/>
              <a:t>sağlanmıştır</a:t>
            </a:r>
          </a:p>
          <a:p>
            <a:pPr marL="0" indent="0">
              <a:buNone/>
            </a:pPr>
            <a:endParaRPr lang="tr-TR" sz="1800" smtClean="0"/>
          </a:p>
          <a:p>
            <a:r>
              <a:rPr lang="tr-TR" sz="1800" smtClean="0"/>
              <a:t>Çiftçilerin </a:t>
            </a:r>
            <a:r>
              <a:rPr lang="tr-TR" sz="1800"/>
              <a:t>tarımsal sulama amaçlı “yer altı suyu kuyusu” açmak için talep ettiği Arama ve Kullanma Belgesi alma </a:t>
            </a:r>
            <a:r>
              <a:rPr lang="tr-TR" sz="1800" smtClean="0"/>
              <a:t>süreci kısaltılacak (1-1,5 ay sürüyordu)</a:t>
            </a:r>
          </a:p>
          <a:p>
            <a:pPr marL="0" indent="0">
              <a:buNone/>
            </a:pPr>
            <a:endParaRPr lang="tr-TR" sz="1800" smtClean="0"/>
          </a:p>
          <a:p>
            <a:r>
              <a:rPr lang="tr-TR" sz="1800"/>
              <a:t>P</a:t>
            </a:r>
            <a:r>
              <a:rPr lang="tr-TR" sz="1800" smtClean="0"/>
              <a:t>iyasada </a:t>
            </a:r>
            <a:r>
              <a:rPr lang="tr-TR" sz="1800"/>
              <a:t>balık alım fiyatlarının üretim maliyetlerinin altında kaldığı dönemlerde balık piyasasında üretim istikrarını sağlamak amacıyla uygun fiyattan balık </a:t>
            </a:r>
            <a:r>
              <a:rPr lang="tr-TR" sz="1800" smtClean="0"/>
              <a:t>alımı yapılacak</a:t>
            </a:r>
          </a:p>
          <a:p>
            <a:pPr marL="0" indent="0">
              <a:buNone/>
            </a:pPr>
            <a:endParaRPr lang="tr-TR" sz="1800" smtClean="0"/>
          </a:p>
          <a:p>
            <a:r>
              <a:rPr lang="tr-TR" sz="1800"/>
              <a:t>ÇKS </a:t>
            </a:r>
            <a:r>
              <a:rPr lang="tr-TR" sz="1800" smtClean="0"/>
              <a:t>başvuruları </a:t>
            </a:r>
            <a:r>
              <a:rPr lang="tr-TR" sz="1800"/>
              <a:t>(Çiftçi Kayıt Sistemi) e-devlet üzerinden de </a:t>
            </a:r>
            <a:r>
              <a:rPr lang="tr-TR" sz="1800" smtClean="0"/>
              <a:t>yapılabilecektir</a:t>
            </a:r>
          </a:p>
          <a:p>
            <a:pPr marL="0" indent="0">
              <a:buNone/>
            </a:pPr>
            <a:endParaRPr lang="tr-TR" sz="1800" smtClean="0"/>
          </a:p>
          <a:p>
            <a:r>
              <a:rPr lang="tr-TR" sz="1800"/>
              <a:t>Tarımsal Amaçlı Kooperatifler, Üretici ve Yetiştirici Birliklerinin Genel </a:t>
            </a:r>
            <a:r>
              <a:rPr lang="tr-TR" sz="1800" smtClean="0"/>
              <a:t>Kurulları Temmuz 2020 sonuna ertelendi. (Bakanlık 3 ay daha erteleyebilir)</a:t>
            </a:r>
            <a:endParaRPr lang="tr-TR" sz="180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535709" y="508000"/>
            <a:ext cx="7712364" cy="5818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DİĞER KONULAR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25094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1818" y="1283856"/>
            <a:ext cx="8235326" cy="5302956"/>
          </a:xfrm>
        </p:spPr>
        <p:txBody>
          <a:bodyPr/>
          <a:lstStyle/>
          <a:p>
            <a:r>
              <a:rPr lang="tr-TR" sz="2000" smtClean="0"/>
              <a:t>Ham Yağ ithalatı Gümrük Vergisi 31 Mayıs 2020 tarihine kadar %18’e indirildi. (18.04.2020 Resmi Gazete)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 smtClean="0"/>
              <a:t>Ayçiçek Tohumu ithalatı Gümrük Vergisi 31 Mayıs 2020 tarihine kadar %9’a düşürüldü (18.04.2020 Resmi Gazete)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 smtClean="0"/>
              <a:t>Limon ihracatı ön izne bağlandı.(07.04.2020 Resmi Gazete )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 smtClean="0"/>
              <a:t>Şekerpancarından üretilen Melas maddesinin %31.5 olan Gümrük Vergisi kaldırıldı (03.04.2020 Resmi Gazete) (</a:t>
            </a:r>
            <a:r>
              <a:rPr lang="tr-TR" sz="2000" u="sng" smtClean="0"/>
              <a:t>Ekmek Mayası Üreten Sanayiciler için</a:t>
            </a:r>
            <a:r>
              <a:rPr lang="tr-TR" sz="2000" smtClean="0"/>
              <a:t>)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 smtClean="0"/>
              <a:t>Çeltik (100 Bin Ton) 31 Mayıs Tarihine kadar Gümrük Vergisi %0’a indirildi.(03.04.2020 Resmi Gazete)</a:t>
            </a:r>
            <a:endParaRPr lang="tr-TR" sz="200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535709" y="508000"/>
            <a:ext cx="7712364" cy="5818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DİĞER KONULAR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42678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İçerik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7164" y="1671782"/>
            <a:ext cx="8299980" cy="4915029"/>
          </a:xfrm>
        </p:spPr>
        <p:txBody>
          <a:bodyPr>
            <a:normAutofit lnSpcReduction="10000"/>
          </a:bodyPr>
          <a:lstStyle/>
          <a:p>
            <a:r>
              <a:rPr lang="tr-TR" smtClean="0"/>
              <a:t>Desteklemeler</a:t>
            </a:r>
          </a:p>
          <a:p>
            <a:pPr marL="0" indent="0">
              <a:buNone/>
            </a:pPr>
            <a:endParaRPr lang="tr-TR" smtClean="0"/>
          </a:p>
          <a:p>
            <a:r>
              <a:rPr lang="tr-TR" smtClean="0"/>
              <a:t>Finans</a:t>
            </a:r>
          </a:p>
          <a:p>
            <a:pPr marL="0" indent="0">
              <a:buNone/>
            </a:pPr>
            <a:endParaRPr lang="tr-TR" smtClean="0"/>
          </a:p>
          <a:p>
            <a:r>
              <a:rPr lang="tr-TR" smtClean="0"/>
              <a:t>Atıl Tarım Arazileri </a:t>
            </a:r>
          </a:p>
          <a:p>
            <a:pPr marL="0" indent="0">
              <a:buNone/>
            </a:pPr>
            <a:endParaRPr lang="tr-TR" smtClean="0"/>
          </a:p>
          <a:p>
            <a:r>
              <a:rPr lang="tr-TR" smtClean="0"/>
              <a:t>Tarım ve Hayvancılık Sektörlerinde Çalışanlar</a:t>
            </a:r>
          </a:p>
          <a:p>
            <a:pPr marL="0" indent="0">
              <a:buNone/>
            </a:pPr>
            <a:endParaRPr lang="tr-TR" smtClean="0"/>
          </a:p>
          <a:p>
            <a:r>
              <a:rPr lang="tr-TR" smtClean="0"/>
              <a:t>Diğer Konular</a:t>
            </a:r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7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3382" y="1227033"/>
            <a:ext cx="8463762" cy="5829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/>
          </a:p>
          <a:p>
            <a:r>
              <a:rPr lang="tr-TR" sz="2000" smtClean="0"/>
              <a:t>2020 YILI ÖDENMESİ PLANLANAN 22 MİLYAR TL DESTEKLEMENİN 10.5 MİLYAR TL’Sİ ÖDENDİ 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/>
              <a:t>2019 </a:t>
            </a:r>
            <a:r>
              <a:rPr lang="tr-TR" sz="2000" smtClean="0"/>
              <a:t>ARALIK AYI ÇİĞ SÜT VE 2019 YILI MANDA-MALAK DESTEĞİ 17 NİSAN 2020 GÜNÜ ÖDENDİ.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 smtClean="0"/>
              <a:t>2019 1. DÖNEM BUZAĞI DESTEĞİ, SÜRÜ BÜYÜTME VE YENİLEME DESTEĞİ (Küçükbaşta 187 Milyon TL), ÇOBAN İSTİHDAM DESTEĞİ ÖDEMELERİ İSE NİSAN AYI SONUNA KADAR YAPILACAK.</a:t>
            </a:r>
          </a:p>
          <a:p>
            <a:pPr marL="0" indent="0">
              <a:buNone/>
            </a:pPr>
            <a:endParaRPr lang="tr-TR" sz="2000" smtClean="0"/>
          </a:p>
          <a:p>
            <a:r>
              <a:rPr lang="tr-TR" sz="2000" smtClean="0"/>
              <a:t>2019 ARALIK, 2020 OCAK, ŞUBAT VE MART AYI ÇİĞ SÜT PRİM DESTEĞİ 15 KURUŞA KADAR ARTIRILDI.</a:t>
            </a:r>
          </a:p>
          <a:p>
            <a:endParaRPr lang="tr-TR" sz="1800" smtClean="0"/>
          </a:p>
          <a:p>
            <a:endParaRPr lang="en-GB" sz="1800" dirty="0"/>
          </a:p>
        </p:txBody>
      </p:sp>
      <p:sp>
        <p:nvSpPr>
          <p:cNvPr id="2" name="Dikdörtgen 1"/>
          <p:cNvSpPr/>
          <p:nvPr/>
        </p:nvSpPr>
        <p:spPr>
          <a:xfrm>
            <a:off x="535709" y="514713"/>
            <a:ext cx="7730836" cy="60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DESTEKLEMELER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1118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054" y="1366982"/>
            <a:ext cx="8226089" cy="5219829"/>
          </a:xfrm>
        </p:spPr>
        <p:txBody>
          <a:bodyPr>
            <a:normAutofit/>
          </a:bodyPr>
          <a:lstStyle/>
          <a:p>
            <a:pPr algn="just"/>
            <a:r>
              <a:rPr lang="tr-TR" sz="2000" u="sng" smtClean="0"/>
              <a:t>ÜRETİCİLERE VERİLEN FARK ÖDEMELERİ BAŞVURU SÜRESİ UZATILDI.</a:t>
            </a:r>
          </a:p>
          <a:p>
            <a:pPr marL="0" indent="0" algn="just">
              <a:buNone/>
            </a:pPr>
            <a:endParaRPr lang="tr-TR" sz="2000" u="sng" smtClean="0"/>
          </a:p>
          <a:p>
            <a:pPr lvl="1"/>
            <a:r>
              <a:rPr lang="tr-TR" sz="1800" dirty="0"/>
              <a:t>YAĞLI TOHUMLU BİTKİLER İLE DANE ZEYTİNE YÖNELİK FARK ÖDEMESİ </a:t>
            </a:r>
            <a:r>
              <a:rPr lang="tr-TR" sz="1800"/>
              <a:t>DESTEKLERİ </a:t>
            </a:r>
            <a:r>
              <a:rPr lang="tr-TR" sz="1800" smtClean="0"/>
              <a:t>30 </a:t>
            </a:r>
            <a:r>
              <a:rPr lang="tr-TR" sz="1800"/>
              <a:t>NİSAN </a:t>
            </a:r>
            <a:r>
              <a:rPr lang="tr-TR" sz="1800" smtClean="0"/>
              <a:t>2020'YE</a:t>
            </a:r>
          </a:p>
          <a:p>
            <a:pPr lvl="1"/>
            <a:r>
              <a:rPr lang="tr-TR" sz="1800" smtClean="0"/>
              <a:t>HUBUBAT, BAKLAGİL VE DANE MISIR FARK ÖDEMESİ DESTEKLERİ 29 MAYIS 2020'YE</a:t>
            </a:r>
          </a:p>
          <a:p>
            <a:pPr lvl="1"/>
            <a:r>
              <a:rPr lang="tr-TR" sz="1800" smtClean="0"/>
              <a:t>İYİ TARIM UYGULAMALARI VE ORGANİK TARIM DESTEKLEMELERİ 30 NİSAN 2020'YE UZATILMIŞTIR.</a:t>
            </a:r>
          </a:p>
          <a:p>
            <a:pPr marL="457200" lvl="1" indent="0">
              <a:buNone/>
            </a:pPr>
            <a:endParaRPr lang="tr-TR" sz="1800" smtClean="0"/>
          </a:p>
          <a:p>
            <a:pPr marL="457200" lvl="1" indent="0">
              <a:buNone/>
            </a:pPr>
            <a:endParaRPr lang="tr-TR" sz="1800" smtClean="0"/>
          </a:p>
          <a:p>
            <a:pPr marL="342900" lvl="1" indent="-342900" algn="just"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tr-TR" sz="2000"/>
              <a:t>ESK, SÜT FİYATLARININ, ULUSAL SÜT KONSEYİNİN BELİRLEDİĞİ REFERANS FİYATLARININ ALTINA DÜŞMEMESİ İÇİN MÜDAHALE SÜT ALIMI YAPMAYA BAŞLADI </a:t>
            </a:r>
            <a:r>
              <a:rPr lang="tr-TR" sz="2000" smtClean="0"/>
              <a:t>.(</a:t>
            </a:r>
            <a:r>
              <a:rPr lang="tr-TR" sz="1600" smtClean="0"/>
              <a:t>Referans fiyat:2,30 TL/Litre</a:t>
            </a:r>
            <a:r>
              <a:rPr lang="tr-TR" sz="2000" smtClean="0"/>
              <a:t>)</a:t>
            </a:r>
            <a:endParaRPr lang="tr-TR" sz="2000"/>
          </a:p>
        </p:txBody>
      </p:sp>
      <p:sp>
        <p:nvSpPr>
          <p:cNvPr id="6" name="Dikdörtgen 5"/>
          <p:cNvSpPr/>
          <p:nvPr/>
        </p:nvSpPr>
        <p:spPr>
          <a:xfrm>
            <a:off x="563418" y="514713"/>
            <a:ext cx="7693891" cy="60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DESTEKLEMELER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8038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582" y="1283856"/>
            <a:ext cx="8244562" cy="5302956"/>
          </a:xfrm>
        </p:spPr>
        <p:txBody>
          <a:bodyPr>
            <a:normAutofit/>
          </a:bodyPr>
          <a:lstStyle/>
          <a:p>
            <a:pPr algn="just"/>
            <a:r>
              <a:rPr lang="tr-TR" sz="2000"/>
              <a:t>13. Etap Kırsal Kalkınma Yatırımlarının Desteklenmesi Programının (</a:t>
            </a:r>
            <a:r>
              <a:rPr lang="tr-TR" sz="2000" smtClean="0"/>
              <a:t>KKYDP)</a:t>
            </a:r>
            <a:r>
              <a:rPr lang="tr-TR"/>
              <a:t> </a:t>
            </a:r>
            <a:r>
              <a:rPr lang="tr-TR" sz="2000"/>
              <a:t>Hibe sözleşmesi imzalama süreçleri Covid-19 salgın nedeniyle 1 ay uzatılmıştır.(23.03.2020 -23.04.2020</a:t>
            </a:r>
            <a:r>
              <a:rPr lang="tr-TR" sz="2000" smtClean="0"/>
              <a:t>)</a:t>
            </a:r>
          </a:p>
          <a:p>
            <a:pPr marL="0" indent="0" algn="just">
              <a:buNone/>
            </a:pPr>
            <a:endParaRPr lang="tr-TR" sz="2000"/>
          </a:p>
          <a:p>
            <a:pPr marL="0" indent="0">
              <a:buNone/>
            </a:pPr>
            <a:endParaRPr lang="tr-TR" sz="2000" smtClean="0"/>
          </a:p>
          <a:p>
            <a:pPr algn="just"/>
            <a:r>
              <a:rPr lang="tr-TR" sz="2000"/>
              <a:t>KKYDP( Kırsal Kalkınma </a:t>
            </a:r>
            <a:r>
              <a:rPr lang="tr-TR" sz="2000" smtClean="0"/>
              <a:t>Yatırımlarının Desteklemesi Programı</a:t>
            </a:r>
            <a:r>
              <a:rPr lang="tr-TR" sz="2000"/>
              <a:t>) nedir?</a:t>
            </a:r>
          </a:p>
          <a:p>
            <a:pPr algn="just"/>
            <a:r>
              <a:rPr lang="tr-TR" sz="2000"/>
              <a:t>KKYDP; Tarıma Dayalı Ekonomik Yaptırımlar kapsamında 2006-2020 tarihleri arasında uygulanan, tarım ve hayvancılık yatırımlarına %50 hibe desteği veren bir programdır.</a:t>
            </a:r>
          </a:p>
          <a:p>
            <a:pPr marL="0" indent="0">
              <a:buNone/>
            </a:pPr>
            <a:r>
              <a:rPr lang="tr-TR" sz="2000"/>
              <a:t> </a:t>
            </a:r>
          </a:p>
          <a:p>
            <a:pPr lvl="1"/>
            <a:r>
              <a:rPr lang="tr-TR" sz="1800" dirty="0"/>
              <a:t>Bugüne kadar yaklaşık 5 Milyar TL </a:t>
            </a:r>
            <a:r>
              <a:rPr lang="tr-TR" sz="1800"/>
              <a:t>hibe </a:t>
            </a:r>
            <a:r>
              <a:rPr lang="tr-TR" sz="1800" smtClean="0"/>
              <a:t>verildi</a:t>
            </a:r>
            <a:endParaRPr lang="tr-TR" sz="1800" dirty="0"/>
          </a:p>
          <a:p>
            <a:pPr lvl="1"/>
            <a:r>
              <a:rPr lang="tr-TR" sz="1800" dirty="0"/>
              <a:t>200.000 kişi istihdam </a:t>
            </a:r>
            <a:r>
              <a:rPr lang="tr-TR" sz="1800"/>
              <a:t>sahibi </a:t>
            </a:r>
            <a:r>
              <a:rPr lang="tr-TR" sz="1800" smtClean="0"/>
              <a:t>olmuşdu.</a:t>
            </a:r>
            <a:endParaRPr lang="tr-TR" sz="1800" dirty="0"/>
          </a:p>
        </p:txBody>
      </p:sp>
      <p:sp>
        <p:nvSpPr>
          <p:cNvPr id="5" name="Dikdörtgen 4"/>
          <p:cNvSpPr/>
          <p:nvPr/>
        </p:nvSpPr>
        <p:spPr>
          <a:xfrm>
            <a:off x="563418" y="514713"/>
            <a:ext cx="7693891" cy="60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DESTEKLEMELER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9018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35709" y="514713"/>
            <a:ext cx="7712364" cy="6028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FİNANS  </a:t>
            </a:r>
            <a:endParaRPr lang="tr-TR" sz="280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535709" y="1366981"/>
            <a:ext cx="8285018" cy="5310909"/>
          </a:xfrm>
        </p:spPr>
        <p:txBody>
          <a:bodyPr>
            <a:normAutofit/>
          </a:bodyPr>
          <a:lstStyle/>
          <a:p>
            <a:pPr algn="just"/>
            <a:r>
              <a:rPr lang="tr-TR" sz="2000" smtClean="0"/>
              <a:t>ÇİFTÇİLER DÜŞÜK FAİZLİ KREDİ KULLANACAKLAR.</a:t>
            </a:r>
          </a:p>
          <a:p>
            <a:pPr lvl="1"/>
            <a:r>
              <a:rPr lang="tr-TR" sz="1800"/>
              <a:t>Z</a:t>
            </a:r>
            <a:r>
              <a:rPr lang="tr-TR" sz="1800" smtClean="0"/>
              <a:t>iraat Bankası ve Tarım Kredi Kooperatiflerinden kullanacakları krediler, % 25 ile %100 oranlarında sübvanse edilecek</a:t>
            </a:r>
          </a:p>
          <a:p>
            <a:pPr lvl="1"/>
            <a:endParaRPr lang="tr-TR" sz="1800"/>
          </a:p>
          <a:p>
            <a:pPr marL="457200" lvl="1" indent="0">
              <a:buNone/>
            </a:pPr>
            <a:endParaRPr lang="tr-TR" sz="1800"/>
          </a:p>
          <a:p>
            <a:pPr marL="342900" lvl="1" indent="-342900" algn="just"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tr-TR" sz="2000" smtClean="0"/>
              <a:t>ÇİFTÇİLERİN </a:t>
            </a:r>
            <a:r>
              <a:rPr lang="tr-TR" sz="2000"/>
              <a:t>TARIM KREDİ KOOPERATİFLERİNE OLAN BORÇLARI İLE İLGİLİ 4 KARAR </a:t>
            </a:r>
            <a:r>
              <a:rPr lang="tr-TR" sz="2000" smtClean="0"/>
              <a:t>ALINDI.</a:t>
            </a:r>
          </a:p>
          <a:p>
            <a:pPr lvl="1"/>
            <a:r>
              <a:rPr lang="tr-TR" sz="1800" dirty="0"/>
              <a:t>30 Nisan 2020 tarihine kadar, yurt genelinde yürütülmekte olan icra ve iflas </a:t>
            </a:r>
            <a:r>
              <a:rPr lang="tr-TR" sz="1800"/>
              <a:t>takipleri </a:t>
            </a:r>
            <a:r>
              <a:rPr lang="tr-TR" sz="1800" smtClean="0"/>
              <a:t>durduruldu</a:t>
            </a:r>
          </a:p>
          <a:p>
            <a:pPr lvl="1"/>
            <a:r>
              <a:rPr lang="tr-TR" sz="1800" smtClean="0"/>
              <a:t>Kredi ödemelerindeki gecikmelerin takibe düşmesine 90-180 gün arasında esneklik tanındı.</a:t>
            </a:r>
          </a:p>
          <a:p>
            <a:pPr lvl="1"/>
            <a:r>
              <a:rPr lang="tr-TR" sz="1800" smtClean="0"/>
              <a:t>Çiftçilerin </a:t>
            </a:r>
            <a:r>
              <a:rPr lang="tr-TR" sz="1800"/>
              <a:t>kredi borçları sebebiyle risk merkezindeki siciline “Mücbir Sebep” notu düşülmesi sağlanacak</a:t>
            </a:r>
            <a:r>
              <a:rPr lang="tr-TR" sz="1800" smtClean="0"/>
              <a:t>.</a:t>
            </a:r>
          </a:p>
          <a:p>
            <a:pPr lvl="1"/>
            <a:r>
              <a:rPr lang="tr-TR" sz="1800"/>
              <a:t>Vadesi Nisan ve Mayıs aylarında dolacak olan kredilerin anapara ve faiz tutarları 2 ay süreyle faizsiz olarak ertelenecek</a:t>
            </a:r>
          </a:p>
          <a:p>
            <a:pPr marL="457200" lvl="1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0488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3345" y="1348510"/>
            <a:ext cx="8358910" cy="5509490"/>
          </a:xfrm>
        </p:spPr>
        <p:txBody>
          <a:bodyPr>
            <a:normAutofit/>
          </a:bodyPr>
          <a:lstStyle/>
          <a:p>
            <a:pPr algn="just"/>
            <a:r>
              <a:rPr lang="tr-TR" sz="2000" smtClean="0"/>
              <a:t>STRATEJİK ÜRÜNLERDE REKOLTE ARTIŞINI SAĞLAYABİLMEK İÇİN “</a:t>
            </a:r>
            <a:r>
              <a:rPr lang="tr-TR" sz="2000" b="1" smtClean="0"/>
              <a:t>BİTKİSEL ÜRETİMİN GELİŞTİRİLMESİ PROGRAMI</a:t>
            </a:r>
            <a:r>
              <a:rPr lang="tr-TR" sz="2000" smtClean="0"/>
              <a:t>” BAŞLATILDI (</a:t>
            </a:r>
            <a:r>
              <a:rPr lang="tr-TR" sz="2000" b="1" smtClean="0"/>
              <a:t>20 Milyon TL Bütçe</a:t>
            </a:r>
            <a:r>
              <a:rPr lang="tr-TR" sz="2000" smtClean="0"/>
              <a:t>)</a:t>
            </a:r>
          </a:p>
          <a:p>
            <a:pPr marL="0" indent="0" algn="just">
              <a:buNone/>
            </a:pPr>
            <a:endParaRPr lang="tr-TR" sz="1800"/>
          </a:p>
          <a:p>
            <a:pPr lvl="1"/>
            <a:r>
              <a:rPr lang="tr-TR" sz="1800" dirty="0"/>
              <a:t>Atıl Tarım Arazileri etkin şekilde </a:t>
            </a:r>
            <a:r>
              <a:rPr lang="tr-TR" sz="1800"/>
              <a:t>üretime </a:t>
            </a:r>
            <a:r>
              <a:rPr lang="tr-TR" sz="1800" smtClean="0"/>
              <a:t>kazandırılacak</a:t>
            </a:r>
          </a:p>
          <a:p>
            <a:pPr marL="457200" lvl="1" indent="0">
              <a:buNone/>
            </a:pPr>
            <a:endParaRPr lang="tr-TR" sz="1800" smtClean="0"/>
          </a:p>
          <a:p>
            <a:pPr lvl="1"/>
            <a:r>
              <a:rPr lang="tr-TR" sz="1800" smtClean="0"/>
              <a:t>21 İlde uygulanacak / %75 tohum desteği sağlanıyor</a:t>
            </a:r>
          </a:p>
          <a:p>
            <a:pPr marL="457200" lvl="1" indent="0">
              <a:buNone/>
            </a:pPr>
            <a:endParaRPr lang="tr-TR" sz="1800" smtClean="0"/>
          </a:p>
          <a:p>
            <a:pPr lvl="1"/>
            <a:r>
              <a:rPr lang="tr-TR" sz="1800" smtClean="0"/>
              <a:t>364 Bin Dekar alana- 6,7 bin ton tohum ekilecek</a:t>
            </a:r>
          </a:p>
          <a:p>
            <a:pPr marL="457200" lvl="1" indent="0">
              <a:buNone/>
            </a:pPr>
            <a:endParaRPr lang="tr-TR" sz="1800" smtClean="0"/>
          </a:p>
          <a:p>
            <a:pPr lvl="1"/>
            <a:r>
              <a:rPr lang="tr-TR" sz="1800" smtClean="0"/>
              <a:t>Buğday-Arpa-K.Fasulye- Mısır- Mercimek- Pirinç Ayçiçeği ekilecek</a:t>
            </a:r>
          </a:p>
          <a:p>
            <a:pPr marL="457200" lvl="1" indent="0">
              <a:buNone/>
            </a:pPr>
            <a:endParaRPr lang="tr-TR" sz="1800" smtClean="0"/>
          </a:p>
          <a:p>
            <a:pPr lvl="1"/>
            <a:r>
              <a:rPr lang="tr-TR" sz="1800" smtClean="0"/>
              <a:t>80 Bin Ton rekolte – 220 milyon TL Bitkisel Üretim Değeri Hedefleniyor.</a:t>
            </a:r>
          </a:p>
          <a:p>
            <a:pPr lvl="1"/>
            <a:endParaRPr lang="tr-TR" sz="1800"/>
          </a:p>
          <a:p>
            <a:pPr lvl="1"/>
            <a:endParaRPr lang="tr-TR" sz="1800" smtClean="0"/>
          </a:p>
          <a:p>
            <a:pPr marL="457200" lvl="1" indent="0">
              <a:buNone/>
            </a:pPr>
            <a:endParaRPr lang="tr-TR" sz="1800"/>
          </a:p>
          <a:p>
            <a:pPr marL="457200" lvl="1" indent="0">
              <a:buNone/>
            </a:pPr>
            <a:endParaRPr lang="tr-TR" sz="1800" smtClean="0"/>
          </a:p>
          <a:p>
            <a:pPr lvl="1"/>
            <a:endParaRPr lang="tr-TR" sz="1800"/>
          </a:p>
          <a:p>
            <a:pPr lvl="1"/>
            <a:endParaRPr lang="tr-TR" sz="1800" dirty="0"/>
          </a:p>
          <a:p>
            <a:pPr algn="just"/>
            <a:endParaRPr lang="tr-TR" sz="2000" dirty="0"/>
          </a:p>
        </p:txBody>
      </p:sp>
      <p:sp>
        <p:nvSpPr>
          <p:cNvPr id="6" name="Dikdörtgen 5"/>
          <p:cNvSpPr/>
          <p:nvPr/>
        </p:nvSpPr>
        <p:spPr>
          <a:xfrm>
            <a:off x="535709" y="514713"/>
            <a:ext cx="7712364" cy="602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ATIL TARIM ARAZİLERİ 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1495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582" y="1293092"/>
            <a:ext cx="8244562" cy="5293720"/>
          </a:xfrm>
        </p:spPr>
        <p:txBody>
          <a:bodyPr/>
          <a:lstStyle/>
          <a:p>
            <a:r>
              <a:rPr lang="tr-TR" sz="2000" smtClean="0"/>
              <a:t>YARARLANACAK İLLER:</a:t>
            </a:r>
          </a:p>
          <a:p>
            <a:pPr lvl="1" algn="just"/>
            <a:r>
              <a:rPr lang="tr-TR" sz="1800" dirty="0"/>
              <a:t>Adıyaman, Afyon, Ağrı, Aksaray, Bingöl, Çanakkale, Erzincan, Erzurum, Kars, Kayseri, Kırıkkale, Kırşehir, Konya, Muş, Nevşehir, Niğde, Samsun, Sivas, Tokat, Uşak ve </a:t>
            </a:r>
            <a:r>
              <a:rPr lang="tr-TR" sz="1800"/>
              <a:t>Yozgat </a:t>
            </a:r>
          </a:p>
          <a:p>
            <a:pPr lvl="1" algn="just"/>
            <a:endParaRPr lang="tr-TR" sz="1800" smtClean="0"/>
          </a:p>
          <a:p>
            <a:pPr marL="342900" lvl="1" indent="-342900"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tr-TR" sz="2000"/>
              <a:t>HAZİNEYE AİT TARIM ARAZİLERİNİ KİRALAYAN ÇİFTÇİLERİN NİSAN, MAYIS VE HAZİRAN AYI KİRALAMA </a:t>
            </a:r>
            <a:r>
              <a:rPr lang="tr-TR" sz="2000" smtClean="0"/>
              <a:t>ÖDEMELERİ </a:t>
            </a:r>
            <a:r>
              <a:rPr lang="tr-TR" sz="2000"/>
              <a:t>6 AY SÜRE İLE ERTELENDİ</a:t>
            </a:r>
            <a:r>
              <a:rPr lang="tr-TR" sz="2000" smtClean="0"/>
              <a:t>.</a:t>
            </a:r>
          </a:p>
          <a:p>
            <a:pPr marL="342900" lvl="1" indent="-342900"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endParaRPr lang="tr-TR" sz="2000"/>
          </a:p>
          <a:p>
            <a:pPr marL="342900" lvl="1" indent="-342900"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tr-TR" sz="2000" smtClean="0"/>
              <a:t>ARAZİ BANKACILIĞI ÇALIŞMALARI </a:t>
            </a:r>
          </a:p>
          <a:p>
            <a:pPr lvl="1" algn="just"/>
            <a:r>
              <a:rPr lang="tr-TR" sz="1800" dirty="0"/>
              <a:t>Atıl arazilerin kiralanmasına yönelik bir yazılım </a:t>
            </a:r>
            <a:r>
              <a:rPr lang="tr-TR" sz="1800" dirty="0" err="1"/>
              <a:t>portalı</a:t>
            </a:r>
            <a:r>
              <a:rPr lang="tr-TR" sz="1800" dirty="0"/>
              <a:t> oluşturuldu</a:t>
            </a:r>
          </a:p>
          <a:p>
            <a:pPr lvl="1" algn="just"/>
            <a:r>
              <a:rPr lang="tr-TR" sz="1800" smtClean="0"/>
              <a:t>Portal, </a:t>
            </a:r>
            <a:r>
              <a:rPr lang="tr-TR" sz="1800"/>
              <a:t>arazisini kiraya vermek isteyenle araziyi kiralamak isteyenlerin buluşmasını </a:t>
            </a:r>
            <a:r>
              <a:rPr lang="tr-TR" sz="1800" smtClean="0"/>
              <a:t>sağlayacak</a:t>
            </a:r>
            <a:endParaRPr lang="tr-TR" sz="1800" dirty="0" smtClean="0"/>
          </a:p>
          <a:p>
            <a:pPr lvl="1" algn="just"/>
            <a:r>
              <a:rPr lang="tr-TR" sz="1800" smtClean="0"/>
              <a:t>Portaldan arazi kiralayanlara dekar başına 25 TL destek verilecek</a:t>
            </a:r>
          </a:p>
          <a:p>
            <a:pPr lvl="1" algn="just"/>
            <a:r>
              <a:rPr lang="tr-TR" sz="1800" smtClean="0"/>
              <a:t>2020 hedefi 50 Bin Hektar</a:t>
            </a:r>
            <a:endParaRPr lang="tr-TR" sz="1800" dirty="0"/>
          </a:p>
          <a:p>
            <a:pPr lvl="1" algn="just"/>
            <a:endParaRPr lang="tr-TR" sz="1800" dirty="0" smtClean="0"/>
          </a:p>
          <a:p>
            <a:pPr marL="457200" lvl="1" indent="0" algn="just">
              <a:buNone/>
            </a:pPr>
            <a:endParaRPr lang="tr-TR" sz="1800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535709" y="508000"/>
            <a:ext cx="7712364" cy="5818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ATIL TARIM ARAZİLERİ 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7428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smtClean="0"/>
              <a:t>Cumhurbaşkanı Recep Tayyip Erdoğan: (20.04.2020)</a:t>
            </a:r>
          </a:p>
          <a:p>
            <a:pPr lvl="1" algn="just"/>
            <a:r>
              <a:rPr lang="tr-TR" sz="1800" smtClean="0"/>
              <a:t>«Erzincan</a:t>
            </a:r>
            <a:r>
              <a:rPr lang="tr-TR" sz="1800" dirty="0"/>
              <a:t>, Erzurum, Kars, Kayseri, Sivas, Bingöl, Muş başta olmak üzere çeşitli illerimizdeki 14 milyon metrekare hazine arazisini de ilave olarak </a:t>
            </a:r>
            <a:r>
              <a:rPr lang="tr-TR" sz="1800"/>
              <a:t>çiftçilerimizin </a:t>
            </a:r>
            <a:r>
              <a:rPr lang="tr-TR" sz="1800" smtClean="0"/>
              <a:t>kullanımına açıyoruz»</a:t>
            </a:r>
            <a:endParaRPr lang="tr-TR" sz="1800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535709" y="508000"/>
            <a:ext cx="7712364" cy="5818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/>
              <a:t>ATIL TARIM ARAZİLERİ 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1370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BB TEM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BB TEMA" id="{D0FDBC54-C41F-4B27-AE36-E32124EA8E63}" vid="{13C4347E-1B40-465F-86B7-8BB67AC167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TOBB TEMA</Template>
  <TotalTime>557</TotalTime>
  <Words>863</Words>
  <Application>Microsoft Office PowerPoint</Application>
  <PresentationFormat>Ekran Gösterisi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TOBB TEMA</vt:lpstr>
      <vt:lpstr>    PANDEMİ SÜRECİNDE  TARIM VE ORMAN BAKANLIĞI TARAFINDAN  ALINAN TEDBİRLER    </vt:lpstr>
      <vt:lpstr>İçerik</vt:lpstr>
      <vt:lpstr>PowerPoint Sunusu</vt:lpstr>
      <vt:lpstr>PowerPoint Sunusu</vt:lpstr>
      <vt:lpstr>PowerPoint Sunusu</vt:lpstr>
      <vt:lpstr>PowerPoint Sunusu</vt:lpstr>
      <vt:lpstr>PowerPoint Sunusu</vt:lpstr>
      <vt:lpstr>ATIL TARIM ARAZİLERİ  </vt:lpstr>
      <vt:lpstr>ATIL TARIM ARAZİLERİ  </vt:lpstr>
      <vt:lpstr>TARIM ve HAYVANCILIK SEKTÖRÜNDE ÇALIŞANLAR</vt:lpstr>
      <vt:lpstr>DİĞER KONULAR </vt:lpstr>
      <vt:lpstr>DİĞER KONULAR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VE ORMAN BAKANLIĞI İLE TÜRKİYE ODALAR VE BORSALAR BİRLİĞİ ORTAKLIĞINDA ŞİRKET KURULUŞU</dc:title>
  <dc:creator>NAZLI AKGÜN</dc:creator>
  <cp:lastModifiedBy>YİĞİT ATEŞ</cp:lastModifiedBy>
  <cp:revision>65</cp:revision>
  <dcterms:created xsi:type="dcterms:W3CDTF">2020-02-19T15:12:56Z</dcterms:created>
  <dcterms:modified xsi:type="dcterms:W3CDTF">2020-04-22T07:30:01Z</dcterms:modified>
</cp:coreProperties>
</file>